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8" r:id="rId3"/>
    <p:sldId id="261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5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4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854BA-B193-474C-ABE7-7D8C8FBFDA42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DA4FC-8034-455C-8828-F7EF1CD1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4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A49E8-968B-4182-BF69-3CD17E319F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2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6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61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8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6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8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5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1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9AC5-27E9-4EDF-9D37-2DAA7EAC003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CCF-EF65-4DD3-8CCA-85E59D8C70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34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495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lowchart: Manual Input 1"/>
          <p:cNvSpPr/>
          <p:nvPr/>
        </p:nvSpPr>
        <p:spPr>
          <a:xfrm rot="5400000">
            <a:off x="4192695" y="-2214809"/>
            <a:ext cx="2020877" cy="10406271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51 w 10000"/>
              <a:gd name="connsiteY0" fmla="*/ 115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51 w 10000"/>
              <a:gd name="connsiteY4" fmla="*/ 115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51" y="115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51" y="1150"/>
                </a:lnTo>
                <a:close/>
              </a:path>
            </a:pathLst>
          </a:custGeom>
          <a:solidFill>
            <a:srgbClr val="87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59" b="33045"/>
          <a:stretch/>
        </p:blipFill>
        <p:spPr bwMode="auto">
          <a:xfrm>
            <a:off x="686479" y="627472"/>
            <a:ext cx="2966110" cy="9585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4892" y="2716567"/>
            <a:ext cx="8308080" cy="84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3600" cap="all" dirty="0">
                <a:solidFill>
                  <a:schemeClr val="bg1"/>
                </a:solidFill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Training culturally diverse you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4892" y="5665722"/>
            <a:ext cx="6932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cumin Pro" panose="020B0504020202020204" pitchFamily="34" charset="77"/>
              </a:rPr>
              <a:t>Adapted by Robert Cox from a workshop facilitated by Mick Vande Berg at Purdue University, February 2015</a:t>
            </a:r>
          </a:p>
        </p:txBody>
      </p:sp>
      <p:pic>
        <p:nvPicPr>
          <p:cNvPr id="5" name="Picture 4" descr="A picture containing bottle&#10;&#10;Description automatically generated">
            <a:extLst>
              <a:ext uri="{FF2B5EF4-FFF2-40B4-BE49-F238E27FC236}">
                <a16:creationId xmlns:a16="http://schemas.microsoft.com/office/drawing/2014/main" id="{9DFA5E11-A4F9-5C47-8DCC-395B96BC50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3460" y="5176554"/>
            <a:ext cx="2032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06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94FA45A-2CD3-D573-5795-EE6E59299F8D}"/>
              </a:ext>
            </a:extLst>
          </p:cNvPr>
          <p:cNvSpPr txBox="1"/>
          <p:nvPr/>
        </p:nvSpPr>
        <p:spPr>
          <a:xfrm>
            <a:off x="711504" y="1241903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Get out a clean piece of paper…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C5815-B358-0047-E0ED-D9B1FE2D7DCE}"/>
              </a:ext>
            </a:extLst>
          </p:cNvPr>
          <p:cNvSpPr txBox="1"/>
          <p:nvPr/>
        </p:nvSpPr>
        <p:spPr>
          <a:xfrm>
            <a:off x="1463671" y="2244879"/>
            <a:ext cx="773083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Make a circle in the middle.</a:t>
            </a:r>
          </a:p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This represents you…</a:t>
            </a:r>
          </a:p>
          <a:p>
            <a:pPr>
              <a:spcAft>
                <a:spcPts val="1800"/>
              </a:spcAft>
              <a:buClr>
                <a:srgbClr val="799ED3"/>
              </a:buClr>
            </a:pPr>
            <a:endParaRPr lang="en-US" sz="2700" dirty="0">
              <a:solidFill>
                <a:srgbClr val="4A5358"/>
              </a:solidFill>
              <a:latin typeface="Acumin Pro" panose="020B0504020202020204" pitchFamily="34" charset="0"/>
            </a:endParaRPr>
          </a:p>
        </p:txBody>
      </p:sp>
      <p:sp>
        <p:nvSpPr>
          <p:cNvPr id="11" name="Oval 3">
            <a:extLst>
              <a:ext uri="{FF2B5EF4-FFF2-40B4-BE49-F238E27FC236}">
                <a16:creationId xmlns:a16="http://schemas.microsoft.com/office/drawing/2014/main" id="{CCDDA141-D320-DEDA-E8B1-254C18F53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1163" y="4225827"/>
            <a:ext cx="1752600" cy="1447800"/>
          </a:xfrm>
          <a:prstGeom prst="ellipse">
            <a:avLst/>
          </a:prstGeom>
          <a:solidFill>
            <a:srgbClr val="799ED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 </a:t>
            </a:r>
            <a:r>
              <a:rPr kumimoji="0" lang="en-US" altLang="en-US" sz="2400" b="1" dirty="0">
                <a:solidFill>
                  <a:srgbClr val="000000"/>
                </a:solidFill>
                <a:latin typeface="Acumin Pro" panose="020B0504020202020204" pitchFamily="34" charset="0"/>
              </a:rPr>
              <a:t>“ME”</a:t>
            </a:r>
          </a:p>
        </p:txBody>
      </p:sp>
    </p:spTree>
    <p:extLst>
      <p:ext uri="{BB962C8B-B14F-4D97-AF65-F5344CB8AC3E}">
        <p14:creationId xmlns:p14="http://schemas.microsoft.com/office/powerpoint/2010/main" val="870142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E8BC34-AE08-25CA-D4D2-D769E3A510D8}"/>
              </a:ext>
            </a:extLst>
          </p:cNvPr>
          <p:cNvSpPr txBox="1"/>
          <p:nvPr/>
        </p:nvSpPr>
        <p:spPr>
          <a:xfrm>
            <a:off x="815121" y="1238911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Make 4-5 circles outside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A0FDC0-24E4-691F-2252-DE594003FEE5}"/>
              </a:ext>
            </a:extLst>
          </p:cNvPr>
          <p:cNvSpPr txBox="1"/>
          <p:nvPr/>
        </p:nvSpPr>
        <p:spPr>
          <a:xfrm>
            <a:off x="935311" y="1941388"/>
            <a:ext cx="77308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These represent the “groups” that developed you…can be individuals.</a:t>
            </a:r>
          </a:p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Label each group.</a:t>
            </a:r>
          </a:p>
          <a:p>
            <a:pPr>
              <a:spcAft>
                <a:spcPts val="1800"/>
              </a:spcAft>
              <a:buClr>
                <a:srgbClr val="799ED3"/>
              </a:buClr>
            </a:pPr>
            <a:endParaRPr lang="en-US" sz="2700" dirty="0">
              <a:solidFill>
                <a:srgbClr val="4A5358"/>
              </a:solidFill>
              <a:latin typeface="Acumin Pro" panose="020B0504020202020204" pitchFamily="34" charset="0"/>
            </a:endParaRPr>
          </a:p>
        </p:txBody>
      </p:sp>
      <p:sp>
        <p:nvSpPr>
          <p:cNvPr id="43" name="Oval 3">
            <a:extLst>
              <a:ext uri="{FF2B5EF4-FFF2-40B4-BE49-F238E27FC236}">
                <a16:creationId xmlns:a16="http://schemas.microsoft.com/office/drawing/2014/main" id="{7C2E681D-A52E-69CB-406A-0625229D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840" y="3928499"/>
            <a:ext cx="1752600" cy="1447800"/>
          </a:xfrm>
          <a:prstGeom prst="ellipse">
            <a:avLst/>
          </a:prstGeom>
          <a:solidFill>
            <a:srgbClr val="799ED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 </a:t>
            </a:r>
            <a:r>
              <a:rPr kumimoji="0" lang="en-US" altLang="en-US" sz="2400" b="1" dirty="0">
                <a:solidFill>
                  <a:srgbClr val="000000"/>
                </a:solidFill>
                <a:latin typeface="Acumin Pro" panose="020B0504020202020204" pitchFamily="34" charset="0"/>
              </a:rPr>
              <a:t>“ME”</a:t>
            </a:r>
          </a:p>
        </p:txBody>
      </p:sp>
      <p:sp>
        <p:nvSpPr>
          <p:cNvPr id="44" name="Oval 4">
            <a:extLst>
              <a:ext uri="{FF2B5EF4-FFF2-40B4-BE49-F238E27FC236}">
                <a16:creationId xmlns:a16="http://schemas.microsoft.com/office/drawing/2014/main" id="{34AF415C-D700-F778-02A3-133A1115B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765" y="2458474"/>
            <a:ext cx="1928812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Mother’s Family</a:t>
            </a:r>
          </a:p>
        </p:txBody>
      </p:sp>
      <p:sp>
        <p:nvSpPr>
          <p:cNvPr id="45" name="Oval 5">
            <a:extLst>
              <a:ext uri="{FF2B5EF4-FFF2-40B4-BE49-F238E27FC236}">
                <a16:creationId xmlns:a16="http://schemas.microsoft.com/office/drawing/2014/main" id="{24612267-758D-748A-8E7E-C835CE08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40" y="3536387"/>
            <a:ext cx="17526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Sports team</a:t>
            </a:r>
          </a:p>
        </p:txBody>
      </p:sp>
      <p:sp>
        <p:nvSpPr>
          <p:cNvPr id="46" name="Oval 6">
            <a:extLst>
              <a:ext uri="{FF2B5EF4-FFF2-40B4-BE49-F238E27FC236}">
                <a16:creationId xmlns:a16="http://schemas.microsoft.com/office/drawing/2014/main" id="{C7D1536A-66B3-17F8-47A0-8482E77C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227" y="3928499"/>
            <a:ext cx="1549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E87C26CB-7198-6960-84D4-02B6AF59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3753" y="5503299"/>
            <a:ext cx="1844675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cxnSp>
        <p:nvCxnSpPr>
          <p:cNvPr id="48" name="Straight Connector 10">
            <a:extLst>
              <a:ext uri="{FF2B5EF4-FFF2-40B4-BE49-F238E27FC236}">
                <a16:creationId xmlns:a16="http://schemas.microsoft.com/office/drawing/2014/main" id="{713FF9D8-FBF0-9CAE-A55E-83674CE60F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0027" y="3337949"/>
            <a:ext cx="12700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2B77FC6-72BC-C89F-7CA2-D45E719F2D4A}"/>
              </a:ext>
            </a:extLst>
          </p:cNvPr>
          <p:cNvCxnSpPr>
            <a:cxnSpLocks noChangeShapeType="1"/>
            <a:endCxn id="43" idx="2"/>
          </p:cNvCxnSpPr>
          <p:nvPr/>
        </p:nvCxnSpPr>
        <p:spPr bwMode="auto">
          <a:xfrm>
            <a:off x="4493628" y="4461899"/>
            <a:ext cx="1065213" cy="19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14">
            <a:extLst>
              <a:ext uri="{FF2B5EF4-FFF2-40B4-BE49-F238E27FC236}">
                <a16:creationId xmlns:a16="http://schemas.microsoft.com/office/drawing/2014/main" id="{9F13D3DC-74AA-A926-58B8-6CC996B1B66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38165" y="5176275"/>
            <a:ext cx="525462" cy="722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16">
            <a:extLst>
              <a:ext uri="{FF2B5EF4-FFF2-40B4-BE49-F238E27FC236}">
                <a16:creationId xmlns:a16="http://schemas.microsoft.com/office/drawing/2014/main" id="{068063E1-FA6E-F4E1-6BB5-A237CED57C25}"/>
              </a:ext>
            </a:extLst>
          </p:cNvPr>
          <p:cNvCxnSpPr>
            <a:cxnSpLocks noChangeShapeType="1"/>
            <a:endCxn id="45" idx="2"/>
          </p:cNvCxnSpPr>
          <p:nvPr/>
        </p:nvCxnSpPr>
        <p:spPr bwMode="auto">
          <a:xfrm flipV="1">
            <a:off x="7311440" y="3955487"/>
            <a:ext cx="927100" cy="419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8">
            <a:extLst>
              <a:ext uri="{FF2B5EF4-FFF2-40B4-BE49-F238E27FC236}">
                <a16:creationId xmlns:a16="http://schemas.microsoft.com/office/drawing/2014/main" id="{AC28AF0C-FB8D-8ECF-C224-53B486FF2C9C}"/>
              </a:ext>
            </a:extLst>
          </p:cNvPr>
          <p:cNvCxnSpPr>
            <a:cxnSpLocks noChangeShapeType="1"/>
            <a:endCxn id="47" idx="1"/>
          </p:cNvCxnSpPr>
          <p:nvPr/>
        </p:nvCxnSpPr>
        <p:spPr bwMode="auto">
          <a:xfrm>
            <a:off x="7195553" y="5155637"/>
            <a:ext cx="1108075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21">
            <a:extLst>
              <a:ext uri="{FF2B5EF4-FFF2-40B4-BE49-F238E27FC236}">
                <a16:creationId xmlns:a16="http://schemas.microsoft.com/office/drawing/2014/main" id="{17D8FCF7-D17E-87A3-42BF-470A72D8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540" y="4117413"/>
            <a:ext cx="1122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USA</a:t>
            </a:r>
          </a:p>
        </p:txBody>
      </p:sp>
      <p:sp>
        <p:nvSpPr>
          <p:cNvPr id="54" name="TextBox 22">
            <a:extLst>
              <a:ext uri="{FF2B5EF4-FFF2-40B4-BE49-F238E27FC236}">
                <a16:creationId xmlns:a16="http://schemas.microsoft.com/office/drawing/2014/main" id="{6979783A-AAE1-59D9-85D2-A4BC8C93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978" y="5568386"/>
            <a:ext cx="162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Small Town USA</a:t>
            </a:r>
          </a:p>
        </p:txBody>
      </p:sp>
      <p:sp>
        <p:nvSpPr>
          <p:cNvPr id="55" name="Oval 24">
            <a:extLst>
              <a:ext uri="{FF2B5EF4-FFF2-40B4-BE49-F238E27FC236}">
                <a16:creationId xmlns:a16="http://schemas.microsoft.com/office/drawing/2014/main" id="{11F220C6-3DFE-D04B-CAEE-FF963F0D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002" y="5817624"/>
            <a:ext cx="1930400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Father’s Family</a:t>
            </a:r>
          </a:p>
        </p:txBody>
      </p:sp>
    </p:spTree>
    <p:extLst>
      <p:ext uri="{BB962C8B-B14F-4D97-AF65-F5344CB8AC3E}">
        <p14:creationId xmlns:p14="http://schemas.microsoft.com/office/powerpoint/2010/main" val="81914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E8BC34-AE08-25CA-D4D2-D769E3A510D8}"/>
              </a:ext>
            </a:extLst>
          </p:cNvPr>
          <p:cNvSpPr txBox="1"/>
          <p:nvPr/>
        </p:nvSpPr>
        <p:spPr>
          <a:xfrm>
            <a:off x="815121" y="1238911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List of attributes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A0FDC0-24E4-691F-2252-DE594003FEE5}"/>
              </a:ext>
            </a:extLst>
          </p:cNvPr>
          <p:cNvSpPr txBox="1"/>
          <p:nvPr/>
        </p:nvSpPr>
        <p:spPr>
          <a:xfrm>
            <a:off x="935310" y="1941388"/>
            <a:ext cx="111258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Write down 1-2 things that are the most important to the group.</a:t>
            </a:r>
          </a:p>
        </p:txBody>
      </p:sp>
      <p:sp>
        <p:nvSpPr>
          <p:cNvPr id="43" name="Oval 3">
            <a:extLst>
              <a:ext uri="{FF2B5EF4-FFF2-40B4-BE49-F238E27FC236}">
                <a16:creationId xmlns:a16="http://schemas.microsoft.com/office/drawing/2014/main" id="{7C2E681D-A52E-69CB-406A-0625229D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840" y="3928499"/>
            <a:ext cx="1752600" cy="1447800"/>
          </a:xfrm>
          <a:prstGeom prst="ellipse">
            <a:avLst/>
          </a:prstGeom>
          <a:solidFill>
            <a:srgbClr val="799ED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 </a:t>
            </a:r>
            <a:r>
              <a:rPr kumimoji="0" lang="en-US" altLang="en-US" sz="2400" b="1" dirty="0">
                <a:solidFill>
                  <a:srgbClr val="000000"/>
                </a:solidFill>
                <a:latin typeface="Acumin Pro" panose="020B0504020202020204" pitchFamily="34" charset="0"/>
              </a:rPr>
              <a:t>“ME”</a:t>
            </a:r>
          </a:p>
        </p:txBody>
      </p:sp>
      <p:sp>
        <p:nvSpPr>
          <p:cNvPr id="44" name="Oval 4">
            <a:extLst>
              <a:ext uri="{FF2B5EF4-FFF2-40B4-BE49-F238E27FC236}">
                <a16:creationId xmlns:a16="http://schemas.microsoft.com/office/drawing/2014/main" id="{34AF415C-D700-F778-02A3-133A1115B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765" y="2458474"/>
            <a:ext cx="1928812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Mother’s Family</a:t>
            </a:r>
          </a:p>
        </p:txBody>
      </p:sp>
      <p:sp>
        <p:nvSpPr>
          <p:cNvPr id="45" name="Oval 5">
            <a:extLst>
              <a:ext uri="{FF2B5EF4-FFF2-40B4-BE49-F238E27FC236}">
                <a16:creationId xmlns:a16="http://schemas.microsoft.com/office/drawing/2014/main" id="{24612267-758D-748A-8E7E-C835CE08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40" y="3536387"/>
            <a:ext cx="17526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Sports team</a:t>
            </a:r>
          </a:p>
        </p:txBody>
      </p:sp>
      <p:sp>
        <p:nvSpPr>
          <p:cNvPr id="46" name="Oval 6">
            <a:extLst>
              <a:ext uri="{FF2B5EF4-FFF2-40B4-BE49-F238E27FC236}">
                <a16:creationId xmlns:a16="http://schemas.microsoft.com/office/drawing/2014/main" id="{C7D1536A-66B3-17F8-47A0-8482E77C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227" y="3928499"/>
            <a:ext cx="1549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E87C26CB-7198-6960-84D4-02B6AF59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3753" y="5503299"/>
            <a:ext cx="1844675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cxnSp>
        <p:nvCxnSpPr>
          <p:cNvPr id="48" name="Straight Connector 10">
            <a:extLst>
              <a:ext uri="{FF2B5EF4-FFF2-40B4-BE49-F238E27FC236}">
                <a16:creationId xmlns:a16="http://schemas.microsoft.com/office/drawing/2014/main" id="{713FF9D8-FBF0-9CAE-A55E-83674CE60F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0027" y="3337949"/>
            <a:ext cx="12700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2B77FC6-72BC-C89F-7CA2-D45E719F2D4A}"/>
              </a:ext>
            </a:extLst>
          </p:cNvPr>
          <p:cNvCxnSpPr>
            <a:cxnSpLocks noChangeShapeType="1"/>
            <a:endCxn id="43" idx="2"/>
          </p:cNvCxnSpPr>
          <p:nvPr/>
        </p:nvCxnSpPr>
        <p:spPr bwMode="auto">
          <a:xfrm>
            <a:off x="4493628" y="4461899"/>
            <a:ext cx="1065213" cy="19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14">
            <a:extLst>
              <a:ext uri="{FF2B5EF4-FFF2-40B4-BE49-F238E27FC236}">
                <a16:creationId xmlns:a16="http://schemas.microsoft.com/office/drawing/2014/main" id="{9F13D3DC-74AA-A926-58B8-6CC996B1B66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38165" y="5176275"/>
            <a:ext cx="525462" cy="722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16">
            <a:extLst>
              <a:ext uri="{FF2B5EF4-FFF2-40B4-BE49-F238E27FC236}">
                <a16:creationId xmlns:a16="http://schemas.microsoft.com/office/drawing/2014/main" id="{068063E1-FA6E-F4E1-6BB5-A237CED57C25}"/>
              </a:ext>
            </a:extLst>
          </p:cNvPr>
          <p:cNvCxnSpPr>
            <a:cxnSpLocks noChangeShapeType="1"/>
            <a:endCxn id="45" idx="2"/>
          </p:cNvCxnSpPr>
          <p:nvPr/>
        </p:nvCxnSpPr>
        <p:spPr bwMode="auto">
          <a:xfrm flipV="1">
            <a:off x="7311440" y="3955487"/>
            <a:ext cx="927100" cy="419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8">
            <a:extLst>
              <a:ext uri="{FF2B5EF4-FFF2-40B4-BE49-F238E27FC236}">
                <a16:creationId xmlns:a16="http://schemas.microsoft.com/office/drawing/2014/main" id="{AC28AF0C-FB8D-8ECF-C224-53B486FF2C9C}"/>
              </a:ext>
            </a:extLst>
          </p:cNvPr>
          <p:cNvCxnSpPr>
            <a:cxnSpLocks noChangeShapeType="1"/>
            <a:endCxn id="47" idx="1"/>
          </p:cNvCxnSpPr>
          <p:nvPr/>
        </p:nvCxnSpPr>
        <p:spPr bwMode="auto">
          <a:xfrm>
            <a:off x="7195553" y="5155637"/>
            <a:ext cx="1108075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21">
            <a:extLst>
              <a:ext uri="{FF2B5EF4-FFF2-40B4-BE49-F238E27FC236}">
                <a16:creationId xmlns:a16="http://schemas.microsoft.com/office/drawing/2014/main" id="{17D8FCF7-D17E-87A3-42BF-470A72D8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540" y="4117413"/>
            <a:ext cx="1122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USA</a:t>
            </a:r>
          </a:p>
        </p:txBody>
      </p:sp>
      <p:sp>
        <p:nvSpPr>
          <p:cNvPr id="54" name="TextBox 22">
            <a:extLst>
              <a:ext uri="{FF2B5EF4-FFF2-40B4-BE49-F238E27FC236}">
                <a16:creationId xmlns:a16="http://schemas.microsoft.com/office/drawing/2014/main" id="{6979783A-AAE1-59D9-85D2-A4BC8C93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978" y="5568386"/>
            <a:ext cx="162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Small Town USA</a:t>
            </a:r>
          </a:p>
        </p:txBody>
      </p:sp>
      <p:sp>
        <p:nvSpPr>
          <p:cNvPr id="55" name="Oval 24">
            <a:extLst>
              <a:ext uri="{FF2B5EF4-FFF2-40B4-BE49-F238E27FC236}">
                <a16:creationId xmlns:a16="http://schemas.microsoft.com/office/drawing/2014/main" id="{11F220C6-3DFE-D04B-CAEE-FF963F0D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002" y="5817624"/>
            <a:ext cx="1930400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Father’s Family</a:t>
            </a:r>
          </a:p>
        </p:txBody>
      </p:sp>
    </p:spTree>
    <p:extLst>
      <p:ext uri="{BB962C8B-B14F-4D97-AF65-F5344CB8AC3E}">
        <p14:creationId xmlns:p14="http://schemas.microsoft.com/office/powerpoint/2010/main" val="112878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E8BC34-AE08-25CA-D4D2-D769E3A510D8}"/>
              </a:ext>
            </a:extLst>
          </p:cNvPr>
          <p:cNvSpPr txBox="1"/>
          <p:nvPr/>
        </p:nvSpPr>
        <p:spPr>
          <a:xfrm>
            <a:off x="815121" y="1238911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List of attributes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A0FDC0-24E4-691F-2252-DE594003FEE5}"/>
              </a:ext>
            </a:extLst>
          </p:cNvPr>
          <p:cNvSpPr txBox="1"/>
          <p:nvPr/>
        </p:nvSpPr>
        <p:spPr>
          <a:xfrm>
            <a:off x="935310" y="1941388"/>
            <a:ext cx="111258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List 1-2 behaviors that are rewarded.</a:t>
            </a:r>
          </a:p>
        </p:txBody>
      </p:sp>
      <p:sp>
        <p:nvSpPr>
          <p:cNvPr id="43" name="Oval 3">
            <a:extLst>
              <a:ext uri="{FF2B5EF4-FFF2-40B4-BE49-F238E27FC236}">
                <a16:creationId xmlns:a16="http://schemas.microsoft.com/office/drawing/2014/main" id="{7C2E681D-A52E-69CB-406A-0625229D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840" y="3928499"/>
            <a:ext cx="1752600" cy="1447800"/>
          </a:xfrm>
          <a:prstGeom prst="ellipse">
            <a:avLst/>
          </a:prstGeom>
          <a:solidFill>
            <a:srgbClr val="799ED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 </a:t>
            </a:r>
            <a:r>
              <a:rPr kumimoji="0" lang="en-US" altLang="en-US" sz="2400" b="1" dirty="0">
                <a:solidFill>
                  <a:srgbClr val="000000"/>
                </a:solidFill>
                <a:latin typeface="Acumin Pro" panose="020B0504020202020204" pitchFamily="34" charset="0"/>
              </a:rPr>
              <a:t>“ME”</a:t>
            </a:r>
          </a:p>
        </p:txBody>
      </p:sp>
      <p:sp>
        <p:nvSpPr>
          <p:cNvPr id="44" name="Oval 4">
            <a:extLst>
              <a:ext uri="{FF2B5EF4-FFF2-40B4-BE49-F238E27FC236}">
                <a16:creationId xmlns:a16="http://schemas.microsoft.com/office/drawing/2014/main" id="{34AF415C-D700-F778-02A3-133A1115B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765" y="2458474"/>
            <a:ext cx="1928812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Mother’s Family</a:t>
            </a:r>
          </a:p>
        </p:txBody>
      </p:sp>
      <p:sp>
        <p:nvSpPr>
          <p:cNvPr id="45" name="Oval 5">
            <a:extLst>
              <a:ext uri="{FF2B5EF4-FFF2-40B4-BE49-F238E27FC236}">
                <a16:creationId xmlns:a16="http://schemas.microsoft.com/office/drawing/2014/main" id="{24612267-758D-748A-8E7E-C835CE08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40" y="3536387"/>
            <a:ext cx="17526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Sports team</a:t>
            </a:r>
          </a:p>
        </p:txBody>
      </p:sp>
      <p:sp>
        <p:nvSpPr>
          <p:cNvPr id="46" name="Oval 6">
            <a:extLst>
              <a:ext uri="{FF2B5EF4-FFF2-40B4-BE49-F238E27FC236}">
                <a16:creationId xmlns:a16="http://schemas.microsoft.com/office/drawing/2014/main" id="{C7D1536A-66B3-17F8-47A0-8482E77C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227" y="3928499"/>
            <a:ext cx="1549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E87C26CB-7198-6960-84D4-02B6AF59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3753" y="5503299"/>
            <a:ext cx="1844675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cxnSp>
        <p:nvCxnSpPr>
          <p:cNvPr id="48" name="Straight Connector 10">
            <a:extLst>
              <a:ext uri="{FF2B5EF4-FFF2-40B4-BE49-F238E27FC236}">
                <a16:creationId xmlns:a16="http://schemas.microsoft.com/office/drawing/2014/main" id="{713FF9D8-FBF0-9CAE-A55E-83674CE60F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0027" y="3337949"/>
            <a:ext cx="12700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2B77FC6-72BC-C89F-7CA2-D45E719F2D4A}"/>
              </a:ext>
            </a:extLst>
          </p:cNvPr>
          <p:cNvCxnSpPr>
            <a:cxnSpLocks noChangeShapeType="1"/>
            <a:endCxn id="43" idx="2"/>
          </p:cNvCxnSpPr>
          <p:nvPr/>
        </p:nvCxnSpPr>
        <p:spPr bwMode="auto">
          <a:xfrm>
            <a:off x="4493628" y="4461899"/>
            <a:ext cx="1065213" cy="19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14">
            <a:extLst>
              <a:ext uri="{FF2B5EF4-FFF2-40B4-BE49-F238E27FC236}">
                <a16:creationId xmlns:a16="http://schemas.microsoft.com/office/drawing/2014/main" id="{9F13D3DC-74AA-A926-58B8-6CC996B1B66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38165" y="5176275"/>
            <a:ext cx="525462" cy="722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16">
            <a:extLst>
              <a:ext uri="{FF2B5EF4-FFF2-40B4-BE49-F238E27FC236}">
                <a16:creationId xmlns:a16="http://schemas.microsoft.com/office/drawing/2014/main" id="{068063E1-FA6E-F4E1-6BB5-A237CED57C25}"/>
              </a:ext>
            </a:extLst>
          </p:cNvPr>
          <p:cNvCxnSpPr>
            <a:cxnSpLocks noChangeShapeType="1"/>
            <a:endCxn id="45" idx="2"/>
          </p:cNvCxnSpPr>
          <p:nvPr/>
        </p:nvCxnSpPr>
        <p:spPr bwMode="auto">
          <a:xfrm flipV="1">
            <a:off x="7311440" y="3955487"/>
            <a:ext cx="927100" cy="419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8">
            <a:extLst>
              <a:ext uri="{FF2B5EF4-FFF2-40B4-BE49-F238E27FC236}">
                <a16:creationId xmlns:a16="http://schemas.microsoft.com/office/drawing/2014/main" id="{AC28AF0C-FB8D-8ECF-C224-53B486FF2C9C}"/>
              </a:ext>
            </a:extLst>
          </p:cNvPr>
          <p:cNvCxnSpPr>
            <a:cxnSpLocks noChangeShapeType="1"/>
            <a:endCxn id="47" idx="1"/>
          </p:cNvCxnSpPr>
          <p:nvPr/>
        </p:nvCxnSpPr>
        <p:spPr bwMode="auto">
          <a:xfrm>
            <a:off x="7195553" y="5155637"/>
            <a:ext cx="1108075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21">
            <a:extLst>
              <a:ext uri="{FF2B5EF4-FFF2-40B4-BE49-F238E27FC236}">
                <a16:creationId xmlns:a16="http://schemas.microsoft.com/office/drawing/2014/main" id="{17D8FCF7-D17E-87A3-42BF-470A72D8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540" y="4117413"/>
            <a:ext cx="1122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USA</a:t>
            </a:r>
          </a:p>
        </p:txBody>
      </p:sp>
      <p:sp>
        <p:nvSpPr>
          <p:cNvPr id="54" name="TextBox 22">
            <a:extLst>
              <a:ext uri="{FF2B5EF4-FFF2-40B4-BE49-F238E27FC236}">
                <a16:creationId xmlns:a16="http://schemas.microsoft.com/office/drawing/2014/main" id="{6979783A-AAE1-59D9-85D2-A4BC8C93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978" y="5568386"/>
            <a:ext cx="162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Small Town USA</a:t>
            </a:r>
          </a:p>
        </p:txBody>
      </p:sp>
      <p:sp>
        <p:nvSpPr>
          <p:cNvPr id="55" name="Oval 24">
            <a:extLst>
              <a:ext uri="{FF2B5EF4-FFF2-40B4-BE49-F238E27FC236}">
                <a16:creationId xmlns:a16="http://schemas.microsoft.com/office/drawing/2014/main" id="{11F220C6-3DFE-D04B-CAEE-FF963F0D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002" y="5817624"/>
            <a:ext cx="1930400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Father’s Family</a:t>
            </a:r>
          </a:p>
        </p:txBody>
      </p:sp>
    </p:spTree>
    <p:extLst>
      <p:ext uri="{BB962C8B-B14F-4D97-AF65-F5344CB8AC3E}">
        <p14:creationId xmlns:p14="http://schemas.microsoft.com/office/powerpoint/2010/main" val="612531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E8BC34-AE08-25CA-D4D2-D769E3A510D8}"/>
              </a:ext>
            </a:extLst>
          </p:cNvPr>
          <p:cNvSpPr txBox="1"/>
          <p:nvPr/>
        </p:nvSpPr>
        <p:spPr>
          <a:xfrm>
            <a:off x="815121" y="1238911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List of attributes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A0FDC0-24E4-691F-2252-DE594003FEE5}"/>
              </a:ext>
            </a:extLst>
          </p:cNvPr>
          <p:cNvSpPr txBox="1"/>
          <p:nvPr/>
        </p:nvSpPr>
        <p:spPr>
          <a:xfrm>
            <a:off x="935310" y="1941388"/>
            <a:ext cx="111258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List 1-2 behaviors that are punished.</a:t>
            </a:r>
          </a:p>
        </p:txBody>
      </p:sp>
      <p:sp>
        <p:nvSpPr>
          <p:cNvPr id="43" name="Oval 3">
            <a:extLst>
              <a:ext uri="{FF2B5EF4-FFF2-40B4-BE49-F238E27FC236}">
                <a16:creationId xmlns:a16="http://schemas.microsoft.com/office/drawing/2014/main" id="{7C2E681D-A52E-69CB-406A-0625229D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840" y="3928499"/>
            <a:ext cx="1752600" cy="1447800"/>
          </a:xfrm>
          <a:prstGeom prst="ellipse">
            <a:avLst/>
          </a:prstGeom>
          <a:solidFill>
            <a:srgbClr val="799ED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 </a:t>
            </a:r>
            <a:r>
              <a:rPr kumimoji="0" lang="en-US" altLang="en-US" sz="2400" b="1" dirty="0">
                <a:solidFill>
                  <a:srgbClr val="000000"/>
                </a:solidFill>
                <a:latin typeface="Acumin Pro" panose="020B0504020202020204" pitchFamily="34" charset="0"/>
              </a:rPr>
              <a:t>“ME”</a:t>
            </a:r>
          </a:p>
        </p:txBody>
      </p:sp>
      <p:sp>
        <p:nvSpPr>
          <p:cNvPr id="44" name="Oval 4">
            <a:extLst>
              <a:ext uri="{FF2B5EF4-FFF2-40B4-BE49-F238E27FC236}">
                <a16:creationId xmlns:a16="http://schemas.microsoft.com/office/drawing/2014/main" id="{34AF415C-D700-F778-02A3-133A1115B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765" y="2458474"/>
            <a:ext cx="1928812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Mother’s Family</a:t>
            </a:r>
          </a:p>
        </p:txBody>
      </p:sp>
      <p:sp>
        <p:nvSpPr>
          <p:cNvPr id="45" name="Oval 5">
            <a:extLst>
              <a:ext uri="{FF2B5EF4-FFF2-40B4-BE49-F238E27FC236}">
                <a16:creationId xmlns:a16="http://schemas.microsoft.com/office/drawing/2014/main" id="{24612267-758D-748A-8E7E-C835CE08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40" y="3536387"/>
            <a:ext cx="17526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Sports team</a:t>
            </a:r>
          </a:p>
        </p:txBody>
      </p:sp>
      <p:sp>
        <p:nvSpPr>
          <p:cNvPr id="46" name="Oval 6">
            <a:extLst>
              <a:ext uri="{FF2B5EF4-FFF2-40B4-BE49-F238E27FC236}">
                <a16:creationId xmlns:a16="http://schemas.microsoft.com/office/drawing/2014/main" id="{C7D1536A-66B3-17F8-47A0-8482E77C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227" y="3928499"/>
            <a:ext cx="1549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E87C26CB-7198-6960-84D4-02B6AF59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3753" y="5503299"/>
            <a:ext cx="1844675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cxnSp>
        <p:nvCxnSpPr>
          <p:cNvPr id="48" name="Straight Connector 10">
            <a:extLst>
              <a:ext uri="{FF2B5EF4-FFF2-40B4-BE49-F238E27FC236}">
                <a16:creationId xmlns:a16="http://schemas.microsoft.com/office/drawing/2014/main" id="{713FF9D8-FBF0-9CAE-A55E-83674CE60F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0027" y="3337949"/>
            <a:ext cx="12700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2B77FC6-72BC-C89F-7CA2-D45E719F2D4A}"/>
              </a:ext>
            </a:extLst>
          </p:cNvPr>
          <p:cNvCxnSpPr>
            <a:cxnSpLocks noChangeShapeType="1"/>
            <a:endCxn id="43" idx="2"/>
          </p:cNvCxnSpPr>
          <p:nvPr/>
        </p:nvCxnSpPr>
        <p:spPr bwMode="auto">
          <a:xfrm>
            <a:off x="4493628" y="4461899"/>
            <a:ext cx="1065213" cy="19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14">
            <a:extLst>
              <a:ext uri="{FF2B5EF4-FFF2-40B4-BE49-F238E27FC236}">
                <a16:creationId xmlns:a16="http://schemas.microsoft.com/office/drawing/2014/main" id="{9F13D3DC-74AA-A926-58B8-6CC996B1B66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38165" y="5176275"/>
            <a:ext cx="525462" cy="722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16">
            <a:extLst>
              <a:ext uri="{FF2B5EF4-FFF2-40B4-BE49-F238E27FC236}">
                <a16:creationId xmlns:a16="http://schemas.microsoft.com/office/drawing/2014/main" id="{068063E1-FA6E-F4E1-6BB5-A237CED57C25}"/>
              </a:ext>
            </a:extLst>
          </p:cNvPr>
          <p:cNvCxnSpPr>
            <a:cxnSpLocks noChangeShapeType="1"/>
            <a:endCxn id="45" idx="2"/>
          </p:cNvCxnSpPr>
          <p:nvPr/>
        </p:nvCxnSpPr>
        <p:spPr bwMode="auto">
          <a:xfrm flipV="1">
            <a:off x="7311440" y="3955487"/>
            <a:ext cx="927100" cy="419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8">
            <a:extLst>
              <a:ext uri="{FF2B5EF4-FFF2-40B4-BE49-F238E27FC236}">
                <a16:creationId xmlns:a16="http://schemas.microsoft.com/office/drawing/2014/main" id="{AC28AF0C-FB8D-8ECF-C224-53B486FF2C9C}"/>
              </a:ext>
            </a:extLst>
          </p:cNvPr>
          <p:cNvCxnSpPr>
            <a:cxnSpLocks noChangeShapeType="1"/>
            <a:endCxn id="47" idx="1"/>
          </p:cNvCxnSpPr>
          <p:nvPr/>
        </p:nvCxnSpPr>
        <p:spPr bwMode="auto">
          <a:xfrm>
            <a:off x="7195553" y="5155637"/>
            <a:ext cx="1108075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21">
            <a:extLst>
              <a:ext uri="{FF2B5EF4-FFF2-40B4-BE49-F238E27FC236}">
                <a16:creationId xmlns:a16="http://schemas.microsoft.com/office/drawing/2014/main" id="{17D8FCF7-D17E-87A3-42BF-470A72D8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540" y="4117413"/>
            <a:ext cx="1122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USA</a:t>
            </a:r>
          </a:p>
        </p:txBody>
      </p:sp>
      <p:sp>
        <p:nvSpPr>
          <p:cNvPr id="54" name="TextBox 22">
            <a:extLst>
              <a:ext uri="{FF2B5EF4-FFF2-40B4-BE49-F238E27FC236}">
                <a16:creationId xmlns:a16="http://schemas.microsoft.com/office/drawing/2014/main" id="{6979783A-AAE1-59D9-85D2-A4BC8C93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978" y="5568386"/>
            <a:ext cx="162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Small Town USA</a:t>
            </a:r>
          </a:p>
        </p:txBody>
      </p:sp>
      <p:sp>
        <p:nvSpPr>
          <p:cNvPr id="55" name="Oval 24">
            <a:extLst>
              <a:ext uri="{FF2B5EF4-FFF2-40B4-BE49-F238E27FC236}">
                <a16:creationId xmlns:a16="http://schemas.microsoft.com/office/drawing/2014/main" id="{11F220C6-3DFE-D04B-CAEE-FF963F0D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002" y="5817624"/>
            <a:ext cx="1930400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Father’s Family</a:t>
            </a:r>
          </a:p>
        </p:txBody>
      </p:sp>
    </p:spTree>
    <p:extLst>
      <p:ext uri="{BB962C8B-B14F-4D97-AF65-F5344CB8AC3E}">
        <p14:creationId xmlns:p14="http://schemas.microsoft.com/office/powerpoint/2010/main" val="4176257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E8BC34-AE08-25CA-D4D2-D769E3A510D8}"/>
              </a:ext>
            </a:extLst>
          </p:cNvPr>
          <p:cNvSpPr txBox="1"/>
          <p:nvPr/>
        </p:nvSpPr>
        <p:spPr>
          <a:xfrm>
            <a:off x="815121" y="1238911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List of attributes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A0FDC0-24E4-691F-2252-DE594003FEE5}"/>
              </a:ext>
            </a:extLst>
          </p:cNvPr>
          <p:cNvSpPr txBox="1"/>
          <p:nvPr/>
        </p:nvSpPr>
        <p:spPr>
          <a:xfrm>
            <a:off x="935310" y="1941388"/>
            <a:ext cx="111258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Clr>
                <a:srgbClr val="799ED3"/>
              </a:buClr>
              <a:buFont typeface="Wingdings" pitchFamily="2" charset="2"/>
              <a:buChar char="§"/>
            </a:pPr>
            <a:r>
              <a:rPr lang="en-US" sz="2700" dirty="0">
                <a:solidFill>
                  <a:srgbClr val="4A5358"/>
                </a:solidFill>
                <a:latin typeface="Acumin Pro" panose="020B0504020202020204" pitchFamily="34" charset="0"/>
              </a:rPr>
              <a:t>List 4-5 values you absorbed from each group.</a:t>
            </a:r>
          </a:p>
        </p:txBody>
      </p:sp>
      <p:sp>
        <p:nvSpPr>
          <p:cNvPr id="43" name="Oval 3">
            <a:extLst>
              <a:ext uri="{FF2B5EF4-FFF2-40B4-BE49-F238E27FC236}">
                <a16:creationId xmlns:a16="http://schemas.microsoft.com/office/drawing/2014/main" id="{7C2E681D-A52E-69CB-406A-0625229D5A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8840" y="3928499"/>
            <a:ext cx="1752600" cy="1447800"/>
          </a:xfrm>
          <a:prstGeom prst="ellipse">
            <a:avLst/>
          </a:prstGeom>
          <a:solidFill>
            <a:srgbClr val="799ED3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  </a:t>
            </a:r>
            <a:r>
              <a:rPr kumimoji="0" lang="en-US" altLang="en-US" sz="2400" b="1" dirty="0">
                <a:solidFill>
                  <a:srgbClr val="000000"/>
                </a:solidFill>
                <a:latin typeface="Acumin Pro" panose="020B0504020202020204" pitchFamily="34" charset="0"/>
              </a:rPr>
              <a:t>“ME”</a:t>
            </a:r>
          </a:p>
        </p:txBody>
      </p:sp>
      <p:sp>
        <p:nvSpPr>
          <p:cNvPr id="44" name="Oval 4">
            <a:extLst>
              <a:ext uri="{FF2B5EF4-FFF2-40B4-BE49-F238E27FC236}">
                <a16:creationId xmlns:a16="http://schemas.microsoft.com/office/drawing/2014/main" id="{34AF415C-D700-F778-02A3-133A1115B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6765" y="2458474"/>
            <a:ext cx="1928812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Mother’s Family</a:t>
            </a:r>
          </a:p>
        </p:txBody>
      </p:sp>
      <p:sp>
        <p:nvSpPr>
          <p:cNvPr id="45" name="Oval 5">
            <a:extLst>
              <a:ext uri="{FF2B5EF4-FFF2-40B4-BE49-F238E27FC236}">
                <a16:creationId xmlns:a16="http://schemas.microsoft.com/office/drawing/2014/main" id="{24612267-758D-748A-8E7E-C835CE084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8540" y="3536387"/>
            <a:ext cx="17526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Sports team</a:t>
            </a:r>
          </a:p>
        </p:txBody>
      </p:sp>
      <p:sp>
        <p:nvSpPr>
          <p:cNvPr id="46" name="Oval 6">
            <a:extLst>
              <a:ext uri="{FF2B5EF4-FFF2-40B4-BE49-F238E27FC236}">
                <a16:creationId xmlns:a16="http://schemas.microsoft.com/office/drawing/2014/main" id="{C7D1536A-66B3-17F8-47A0-8482E77CD1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4227" y="3928499"/>
            <a:ext cx="1549400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sp>
        <p:nvSpPr>
          <p:cNvPr id="47" name="Oval 8">
            <a:extLst>
              <a:ext uri="{FF2B5EF4-FFF2-40B4-BE49-F238E27FC236}">
                <a16:creationId xmlns:a16="http://schemas.microsoft.com/office/drawing/2014/main" id="{E87C26CB-7198-6960-84D4-02B6AF59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3753" y="5503299"/>
            <a:ext cx="1844675" cy="838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kumimoji="0" lang="en-US" altLang="en-US" sz="2400">
              <a:solidFill>
                <a:srgbClr val="000000"/>
              </a:solidFill>
              <a:latin typeface="Acumin Pro" panose="020B0504020202020204" pitchFamily="34" charset="0"/>
            </a:endParaRPr>
          </a:p>
        </p:txBody>
      </p:sp>
      <p:cxnSp>
        <p:nvCxnSpPr>
          <p:cNvPr id="48" name="Straight Connector 10">
            <a:extLst>
              <a:ext uri="{FF2B5EF4-FFF2-40B4-BE49-F238E27FC236}">
                <a16:creationId xmlns:a16="http://schemas.microsoft.com/office/drawing/2014/main" id="{713FF9D8-FBF0-9CAE-A55E-83674CE60F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70027" y="3337949"/>
            <a:ext cx="127000" cy="5905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D2B77FC6-72BC-C89F-7CA2-D45E719F2D4A}"/>
              </a:ext>
            </a:extLst>
          </p:cNvPr>
          <p:cNvCxnSpPr>
            <a:cxnSpLocks noChangeShapeType="1"/>
            <a:endCxn id="43" idx="2"/>
          </p:cNvCxnSpPr>
          <p:nvPr/>
        </p:nvCxnSpPr>
        <p:spPr bwMode="auto">
          <a:xfrm>
            <a:off x="4493628" y="4461899"/>
            <a:ext cx="1065213" cy="190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Straight Connector 14">
            <a:extLst>
              <a:ext uri="{FF2B5EF4-FFF2-40B4-BE49-F238E27FC236}">
                <a16:creationId xmlns:a16="http://schemas.microsoft.com/office/drawing/2014/main" id="{9F13D3DC-74AA-A926-58B8-6CC996B1B66B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38165" y="5176275"/>
            <a:ext cx="525462" cy="7223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Straight Connector 16">
            <a:extLst>
              <a:ext uri="{FF2B5EF4-FFF2-40B4-BE49-F238E27FC236}">
                <a16:creationId xmlns:a16="http://schemas.microsoft.com/office/drawing/2014/main" id="{068063E1-FA6E-F4E1-6BB5-A237CED57C25}"/>
              </a:ext>
            </a:extLst>
          </p:cNvPr>
          <p:cNvCxnSpPr>
            <a:cxnSpLocks noChangeShapeType="1"/>
            <a:endCxn id="45" idx="2"/>
          </p:cNvCxnSpPr>
          <p:nvPr/>
        </p:nvCxnSpPr>
        <p:spPr bwMode="auto">
          <a:xfrm flipV="1">
            <a:off x="7311440" y="3955487"/>
            <a:ext cx="927100" cy="4191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18">
            <a:extLst>
              <a:ext uri="{FF2B5EF4-FFF2-40B4-BE49-F238E27FC236}">
                <a16:creationId xmlns:a16="http://schemas.microsoft.com/office/drawing/2014/main" id="{AC28AF0C-FB8D-8ECF-C224-53B486FF2C9C}"/>
              </a:ext>
            </a:extLst>
          </p:cNvPr>
          <p:cNvCxnSpPr>
            <a:cxnSpLocks noChangeShapeType="1"/>
            <a:endCxn id="47" idx="1"/>
          </p:cNvCxnSpPr>
          <p:nvPr/>
        </p:nvCxnSpPr>
        <p:spPr bwMode="auto">
          <a:xfrm>
            <a:off x="7195553" y="5155637"/>
            <a:ext cx="1108075" cy="469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21">
            <a:extLst>
              <a:ext uri="{FF2B5EF4-FFF2-40B4-BE49-F238E27FC236}">
                <a16:creationId xmlns:a16="http://schemas.microsoft.com/office/drawing/2014/main" id="{17D8FCF7-D17E-87A3-42BF-470A72D8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8540" y="4117413"/>
            <a:ext cx="11223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USA</a:t>
            </a:r>
          </a:p>
        </p:txBody>
      </p:sp>
      <p:sp>
        <p:nvSpPr>
          <p:cNvPr id="54" name="TextBox 22">
            <a:extLst>
              <a:ext uri="{FF2B5EF4-FFF2-40B4-BE49-F238E27FC236}">
                <a16:creationId xmlns:a16="http://schemas.microsoft.com/office/drawing/2014/main" id="{6979783A-AAE1-59D9-85D2-A4BC8C932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82978" y="5568386"/>
            <a:ext cx="162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000" dirty="0">
                <a:solidFill>
                  <a:srgbClr val="000000"/>
                </a:solidFill>
                <a:latin typeface="Acumin Pro" panose="020B0504020202020204" pitchFamily="34" charset="0"/>
              </a:rPr>
              <a:t>Small Town USA</a:t>
            </a:r>
          </a:p>
        </p:txBody>
      </p:sp>
      <p:sp>
        <p:nvSpPr>
          <p:cNvPr id="55" name="Oval 24">
            <a:extLst>
              <a:ext uri="{FF2B5EF4-FFF2-40B4-BE49-F238E27FC236}">
                <a16:creationId xmlns:a16="http://schemas.microsoft.com/office/drawing/2014/main" id="{11F220C6-3DFE-D04B-CAEE-FF963F0D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4002" y="5817624"/>
            <a:ext cx="1930400" cy="946150"/>
          </a:xfrm>
          <a:prstGeom prst="ellipse">
            <a:avLst/>
          </a:prstGeom>
          <a:solidFill>
            <a:schemeClr val="bg2">
              <a:lumMod val="7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kumimoji="0" lang="en-US" altLang="en-US" sz="2400" dirty="0">
                <a:solidFill>
                  <a:srgbClr val="000000"/>
                </a:solidFill>
                <a:latin typeface="Acumin Pro" panose="020B0504020202020204" pitchFamily="34" charset="0"/>
              </a:rPr>
              <a:t>Father’s Family</a:t>
            </a:r>
          </a:p>
        </p:txBody>
      </p:sp>
    </p:spTree>
    <p:extLst>
      <p:ext uri="{BB962C8B-B14F-4D97-AF65-F5344CB8AC3E}">
        <p14:creationId xmlns:p14="http://schemas.microsoft.com/office/powerpoint/2010/main" val="271836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968" y="-52439"/>
            <a:ext cx="12187031" cy="925830"/>
            <a:chOff x="-1" y="0"/>
            <a:chExt cx="12187723" cy="926245"/>
          </a:xfrm>
        </p:grpSpPr>
        <p:sp>
          <p:nvSpPr>
            <p:cNvPr id="7" name="Rectangle 6"/>
            <p:cNvSpPr/>
            <p:nvPr/>
          </p:nvSpPr>
          <p:spPr>
            <a:xfrm>
              <a:off x="-1" y="11845"/>
              <a:ext cx="12187723" cy="914400"/>
            </a:xfrm>
            <a:prstGeom prst="rect">
              <a:avLst/>
            </a:prstGeom>
            <a:solidFill>
              <a:srgbClr val="4954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Flowchart: Manual Input 7"/>
            <p:cNvSpPr/>
            <p:nvPr/>
          </p:nvSpPr>
          <p:spPr>
            <a:xfrm rot="16200000">
              <a:off x="7279485" y="-3984476"/>
              <a:ext cx="923762" cy="8892713"/>
            </a:xfrm>
            <a:custGeom>
              <a:avLst/>
              <a:gdLst>
                <a:gd name="connsiteX0" fmla="*/ 0 w 10000"/>
                <a:gd name="connsiteY0" fmla="*/ 200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2000 h 10000"/>
                <a:gd name="connsiteX0" fmla="*/ 0 w 10000"/>
                <a:gd name="connsiteY0" fmla="*/ 1540 h 9540"/>
                <a:gd name="connsiteX1" fmla="*/ 9993 w 10000"/>
                <a:gd name="connsiteY1" fmla="*/ 0 h 9540"/>
                <a:gd name="connsiteX2" fmla="*/ 10000 w 10000"/>
                <a:gd name="connsiteY2" fmla="*/ 9540 h 9540"/>
                <a:gd name="connsiteX3" fmla="*/ 0 w 10000"/>
                <a:gd name="connsiteY3" fmla="*/ 9540 h 9540"/>
                <a:gd name="connsiteX4" fmla="*/ 0 w 10000"/>
                <a:gd name="connsiteY4" fmla="*/ 1540 h 9540"/>
                <a:gd name="connsiteX0" fmla="*/ 131 w 10000"/>
                <a:gd name="connsiteY0" fmla="*/ 750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1 w 10000"/>
                <a:gd name="connsiteY4" fmla="*/ 750 h 10000"/>
                <a:gd name="connsiteX0" fmla="*/ 234 w 10000"/>
                <a:gd name="connsiteY0" fmla="*/ 717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234 w 10000"/>
                <a:gd name="connsiteY4" fmla="*/ 717 h 10000"/>
                <a:gd name="connsiteX0" fmla="*/ 138 w 10000"/>
                <a:gd name="connsiteY0" fmla="*/ 828 h 10000"/>
                <a:gd name="connsiteX1" fmla="*/ 9993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138 w 10000"/>
                <a:gd name="connsiteY4" fmla="*/ 828 h 10000"/>
                <a:gd name="connsiteX0" fmla="*/ 12 w 10012"/>
                <a:gd name="connsiteY0" fmla="*/ 837 h 10000"/>
                <a:gd name="connsiteX1" fmla="*/ 10005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12 w 10012"/>
                <a:gd name="connsiteY4" fmla="*/ 837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12" h="10000">
                  <a:moveTo>
                    <a:pt x="12" y="837"/>
                  </a:moveTo>
                  <a:lnTo>
                    <a:pt x="10005" y="0"/>
                  </a:lnTo>
                  <a:cubicBezTo>
                    <a:pt x="10007" y="3333"/>
                    <a:pt x="10010" y="6667"/>
                    <a:pt x="10012" y="10000"/>
                  </a:cubicBezTo>
                  <a:lnTo>
                    <a:pt x="12" y="10000"/>
                  </a:lnTo>
                  <a:cubicBezTo>
                    <a:pt x="56" y="6917"/>
                    <a:pt x="-32" y="3920"/>
                    <a:pt x="12" y="837"/>
                  </a:cubicBezTo>
                  <a:close/>
                </a:path>
              </a:pathLst>
            </a:custGeom>
            <a:solidFill>
              <a:srgbClr val="87A6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659" b="33045"/>
            <a:stretch/>
          </p:blipFill>
          <p:spPr bwMode="auto">
            <a:xfrm>
              <a:off x="810198" y="147556"/>
              <a:ext cx="1945005" cy="62865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" name="Text Box 2"/>
            <p:cNvSpPr txBox="1">
              <a:spLocks noChangeArrowheads="1"/>
            </p:cNvSpPr>
            <p:nvPr/>
          </p:nvSpPr>
          <p:spPr bwMode="auto">
            <a:xfrm>
              <a:off x="4301202" y="157610"/>
              <a:ext cx="7633685" cy="588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800" cap="all" dirty="0">
                  <a:solidFill>
                    <a:srgbClr val="FFFFFF"/>
                  </a:solidFill>
                  <a:effectLst/>
                  <a:latin typeface="Acumin Pro" panose="020B0504020202020204" pitchFamily="34" charset="77"/>
                  <a:ea typeface="Calibri" panose="020F0502020204030204" pitchFamily="34" charset="0"/>
                  <a:cs typeface="Times New Roman" panose="02020603050405020304" pitchFamily="18" charset="0"/>
                </a:rPr>
                <a:t>Training culturally diverse you</a:t>
              </a:r>
              <a:endParaRPr lang="en-US" sz="2800" cap="all" dirty="0">
                <a:effectLst/>
                <a:latin typeface="Acumin Pro" panose="020B0504020202020204" pitchFamily="34" charset="77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43E8634C-35C0-664F-A32B-83FF1D6052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9190" y="5257800"/>
            <a:ext cx="2032000" cy="16002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FDE8BC34-AE08-25CA-D4D2-D769E3A510D8}"/>
              </a:ext>
            </a:extLst>
          </p:cNvPr>
          <p:cNvSpPr txBox="1"/>
          <p:nvPr/>
        </p:nvSpPr>
        <p:spPr>
          <a:xfrm>
            <a:off x="815121" y="1238911"/>
            <a:ext cx="8895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4A5358"/>
                </a:solidFill>
                <a:latin typeface="Acumin Pro" panose="020B0504020202020204" pitchFamily="34" charset="0"/>
              </a:rPr>
              <a:t>Example</a:t>
            </a:r>
          </a:p>
        </p:txBody>
      </p:sp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0A1D75B1-39F2-BC62-AA53-D3BEBADA6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83016" y="913613"/>
            <a:ext cx="4625967" cy="598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55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221</Words>
  <Application>Microsoft Office PowerPoint</Application>
  <PresentationFormat>Widescreen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Acumin Pro</vt:lpstr>
      <vt:lpstr>Arial</vt:lpstr>
      <vt:lpstr>Calibri</vt:lpstr>
      <vt:lpstr>Calibri Light</vt:lpstr>
      <vt:lpstr>Monotype Sorts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Alexandra E</dc:creator>
  <cp:lastModifiedBy>Patton, Kelsey Elizabeth</cp:lastModifiedBy>
  <cp:revision>16</cp:revision>
  <dcterms:created xsi:type="dcterms:W3CDTF">2018-08-27T14:09:00Z</dcterms:created>
  <dcterms:modified xsi:type="dcterms:W3CDTF">2023-11-08T15:30:12Z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2023-11-08T04:53:11Z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de96636b-bb2b-40fb-98d7-f6078ebc7e1d</vt:lpwstr>
  </property>
  <property fmtid="{D5CDD505-2E9C-101B-9397-08002B2CF9AE}" pid="8" name="MSIP_Label_4044bd30-2ed7-4c9d-9d12-46200872a97b_ContentBits">
    <vt:lpwstr>0</vt:lpwstr>
  </property>
</Properties>
</file>